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22"/>
  </p:notesMasterIdLst>
  <p:sldIdLst>
    <p:sldId id="256" r:id="rId3"/>
    <p:sldId id="278" r:id="rId4"/>
    <p:sldId id="279" r:id="rId5"/>
    <p:sldId id="280" r:id="rId6"/>
    <p:sldId id="281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83" r:id="rId18"/>
    <p:sldId id="297" r:id="rId19"/>
    <p:sldId id="296" r:id="rId20"/>
    <p:sldId id="298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4"/>
    <p:restoredTop sz="75489" autoAdjust="0"/>
  </p:normalViewPr>
  <p:slideViewPr>
    <p:cSldViewPr snapToGrid="0" snapToObjects="1">
      <p:cViewPr varScale="1">
        <p:scale>
          <a:sx n="60" d="100"/>
          <a:sy n="60" d="100"/>
        </p:scale>
        <p:origin x="28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087EF-0553-42DF-893A-91C634DE6385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0F0D5-052A-4191-8EA4-C346C2E573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36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675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2540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8124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Links een teef, rechts</a:t>
            </a:r>
            <a:r>
              <a:rPr lang="nl-NL" baseline="0" dirty="0" smtClean="0"/>
              <a:t> een reu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0180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273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5504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1609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763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370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222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3390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0299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325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53616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133291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029" y="5296636"/>
            <a:ext cx="3252987" cy="92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96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84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08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137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6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0000">
            <a:off x="8745415" y="3750408"/>
            <a:ext cx="3680069" cy="36800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Kenniskiem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Hoofdstuk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27432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 smtClean="0"/>
              <a:t>Titel Kenniskiem</a:t>
            </a:r>
            <a:endParaRPr lang="nl-NL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 smtClean="0"/>
              <a:t>Titel hoofdstuk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681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22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20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7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07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13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77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34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FA54-F40C-8041-B70B-973F0B56D9B8}" type="datetimeFigureOut">
              <a:rPr lang="nl-NL" smtClean="0"/>
              <a:t>9-9-2019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12C79-C462-234E-A35C-93AED18ADB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24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2C0E-B441-429A-A2E5-A434B4231498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45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0913" y="653616"/>
            <a:ext cx="11132457" cy="2387600"/>
          </a:xfrm>
        </p:spPr>
        <p:txBody>
          <a:bodyPr>
            <a:normAutofit/>
          </a:bodyPr>
          <a:lstStyle/>
          <a:p>
            <a:r>
              <a:rPr lang="nl-NL" sz="4000" dirty="0" smtClean="0">
                <a:solidFill>
                  <a:schemeClr val="tx1"/>
                </a:solidFill>
              </a:rPr>
              <a:t>Module</a:t>
            </a:r>
            <a:r>
              <a:rPr lang="nl-NL" sz="6000" dirty="0" smtClean="0"/>
              <a:t/>
            </a:r>
            <a:br>
              <a:rPr lang="nl-NL" sz="6000" dirty="0" smtClean="0"/>
            </a:br>
            <a:r>
              <a:rPr lang="nl-NL" sz="4800" dirty="0" smtClean="0"/>
              <a:t>Kennen en herkennen van dieren</a:t>
            </a:r>
            <a:endParaRPr lang="nl-NL" sz="4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Hoofdstuk 3</a:t>
            </a:r>
            <a:endParaRPr lang="nl-NL" dirty="0"/>
          </a:p>
          <a:p>
            <a:r>
              <a:rPr lang="nl-NL" sz="3600" b="1" dirty="0" smtClean="0"/>
              <a:t>Exterieurkenmerken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19582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3.3 Van kop tot staart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36496"/>
            <a:ext cx="10221686" cy="46384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 smtClean="0"/>
              <a:t>Staart </a:t>
            </a:r>
          </a:p>
          <a:p>
            <a:pPr marL="0" indent="0">
              <a:buNone/>
            </a:pPr>
            <a:endParaRPr lang="nl-NL" b="1" dirty="0" smtClean="0"/>
          </a:p>
          <a:p>
            <a:r>
              <a:rPr lang="nl-NL" dirty="0" smtClean="0"/>
              <a:t>Alle honden- en kattenrassen hebben van oorsprong een staart.</a:t>
            </a:r>
          </a:p>
          <a:p>
            <a:r>
              <a:rPr lang="nl-NL" dirty="0" smtClean="0"/>
              <a:t>Bij sommige rassen is de staart bij het ontwikkelen van het ras kleiner geworden.</a:t>
            </a:r>
          </a:p>
          <a:p>
            <a:r>
              <a:rPr lang="nl-NL" dirty="0" smtClean="0"/>
              <a:t>Bij sommige rassen werd tot 2001 de staart gecoupeerd.</a:t>
            </a:r>
          </a:p>
          <a:p>
            <a:r>
              <a:rPr lang="nl-NL" dirty="0" smtClean="0"/>
              <a:t>Vooral bij de hond zie je veel verschillende staartdrachten. 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= de houding waarin de hond de staart houdt.</a:t>
            </a:r>
          </a:p>
          <a:p>
            <a:r>
              <a:rPr lang="nl-NL" dirty="0" smtClean="0"/>
              <a:t>Bij een staart met lange haren spreek je ook wel over de ‘vlag van de staart’.</a:t>
            </a:r>
          </a:p>
          <a:p>
            <a:pPr lvl="1"/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Exterieurkenmerken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305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4328" y="365126"/>
            <a:ext cx="10515600" cy="999218"/>
          </a:xfrm>
        </p:spPr>
        <p:txBody>
          <a:bodyPr>
            <a:normAutofit/>
          </a:bodyPr>
          <a:lstStyle/>
          <a:p>
            <a:r>
              <a:rPr lang="nl-NL" sz="4000" dirty="0" smtClean="0"/>
              <a:t>3.4 Kleuren en aftekeningen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64344"/>
            <a:ext cx="10515600" cy="4812619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Aftekeningen bij de hond:</a:t>
            </a:r>
          </a:p>
          <a:p>
            <a:pPr marL="0" indent="0">
              <a:buNone/>
            </a:pPr>
            <a:r>
              <a:rPr lang="nl-NL" b="1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Blue-</a:t>
            </a:r>
            <a:r>
              <a:rPr lang="nl-NL" dirty="0" err="1" smtClean="0"/>
              <a:t>merle</a:t>
            </a: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Gestroomd/</a:t>
            </a:r>
            <a:r>
              <a:rPr lang="nl-NL" dirty="0" err="1" smtClean="0"/>
              <a:t>brindle</a:t>
            </a: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err="1" smtClean="0"/>
              <a:t>Sable</a:t>
            </a: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Black </a:t>
            </a:r>
            <a:r>
              <a:rPr lang="nl-NL" dirty="0" err="1" smtClean="0"/>
              <a:t>and</a:t>
            </a:r>
            <a:r>
              <a:rPr lang="nl-NL" dirty="0" smtClean="0"/>
              <a:t> tan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(blauw)schimmel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Bont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Spots 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Exterieurkenmerken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364344"/>
            <a:ext cx="9887857" cy="494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9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8079" y="365126"/>
            <a:ext cx="10515600" cy="897618"/>
          </a:xfrm>
        </p:spPr>
        <p:txBody>
          <a:bodyPr>
            <a:normAutofit/>
          </a:bodyPr>
          <a:lstStyle/>
          <a:p>
            <a:r>
              <a:rPr lang="nl-NL" sz="4000" dirty="0" smtClean="0"/>
              <a:t>3.4 Kleuren en aftekeningen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262744"/>
            <a:ext cx="10515600" cy="1681304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Aftekeningen bij de kat: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err="1" smtClean="0"/>
              <a:t>Tabby</a:t>
            </a:r>
            <a:r>
              <a:rPr lang="nl-NL" dirty="0" smtClean="0"/>
              <a:t> </a:t>
            </a:r>
            <a:r>
              <a:rPr lang="nl-NL" dirty="0" err="1" smtClean="0"/>
              <a:t>ticked</a:t>
            </a: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err="1" smtClean="0"/>
              <a:t>Tabby</a:t>
            </a:r>
            <a:r>
              <a:rPr lang="nl-NL" dirty="0" smtClean="0"/>
              <a:t> </a:t>
            </a:r>
            <a:r>
              <a:rPr lang="nl-NL" dirty="0" err="1" smtClean="0"/>
              <a:t>mackerel</a:t>
            </a:r>
            <a:r>
              <a:rPr lang="nl-NL" dirty="0" smtClean="0"/>
              <a:t> (cypers)</a:t>
            </a:r>
          </a:p>
          <a:p>
            <a:pPr marL="514350" indent="-514350">
              <a:buFont typeface="+mj-lt"/>
              <a:buAutoNum type="arabicPeriod"/>
            </a:pP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err="1" smtClean="0"/>
              <a:t>Tabby</a:t>
            </a:r>
            <a:r>
              <a:rPr lang="nl-NL" dirty="0" smtClean="0"/>
              <a:t> </a:t>
            </a:r>
            <a:r>
              <a:rPr lang="nl-NL" dirty="0" err="1" smtClean="0"/>
              <a:t>blotched</a:t>
            </a: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err="1" smtClean="0"/>
              <a:t>Tabby</a:t>
            </a:r>
            <a:r>
              <a:rPr lang="nl-NL" dirty="0" smtClean="0"/>
              <a:t> </a:t>
            </a:r>
            <a:r>
              <a:rPr lang="nl-NL" dirty="0" err="1" smtClean="0"/>
              <a:t>spotted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Exterieurkenmerken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263362"/>
            <a:ext cx="10886654" cy="272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2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2971" y="345395"/>
            <a:ext cx="10515600" cy="796018"/>
          </a:xfrm>
        </p:spPr>
        <p:txBody>
          <a:bodyPr>
            <a:normAutofit/>
          </a:bodyPr>
          <a:lstStyle/>
          <a:p>
            <a:r>
              <a:rPr lang="nl-NL" sz="4000" dirty="0" smtClean="0"/>
              <a:t>3.4 Kleuren en aftekeningen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4856163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Teruggedrongen kleuren</a:t>
            </a:r>
          </a:p>
          <a:p>
            <a:pPr marL="0" indent="0">
              <a:buNone/>
            </a:pPr>
            <a:endParaRPr lang="nl-NL" b="1" dirty="0" smtClean="0"/>
          </a:p>
          <a:p>
            <a:r>
              <a:rPr lang="nl-NL" dirty="0" smtClean="0"/>
              <a:t>De vachtpatronen waarbij het pigment alleen in het eerste deel van de haren aanwezig is, worden met verschillende termen aangeduid:</a:t>
            </a:r>
          </a:p>
          <a:p>
            <a:pPr marL="914400" lvl="1" indent="-652463">
              <a:buFont typeface="+mj-lt"/>
              <a:buAutoNum type="arabicPeriod"/>
            </a:pPr>
            <a:r>
              <a:rPr lang="nl-NL" dirty="0" err="1" smtClean="0"/>
              <a:t>Shaded</a:t>
            </a:r>
            <a:endParaRPr lang="nl-NL" dirty="0" smtClean="0"/>
          </a:p>
          <a:p>
            <a:pPr marL="914400" lvl="1" indent="-652463">
              <a:buFont typeface="+mj-lt"/>
              <a:buAutoNum type="arabicPeriod"/>
            </a:pPr>
            <a:r>
              <a:rPr lang="nl-NL" dirty="0" smtClean="0"/>
              <a:t>Chinchilla</a:t>
            </a:r>
          </a:p>
          <a:p>
            <a:pPr marL="914400" lvl="1" indent="-652463">
              <a:buFont typeface="+mj-lt"/>
              <a:buAutoNum type="arabicPeriod"/>
            </a:pPr>
            <a:r>
              <a:rPr lang="nl-NL" dirty="0" err="1" smtClean="0"/>
              <a:t>Smoke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Exterieurkenmerken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342" y="3316278"/>
            <a:ext cx="7852229" cy="26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4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4916" y="347478"/>
            <a:ext cx="10515600" cy="1011239"/>
          </a:xfrm>
        </p:spPr>
        <p:txBody>
          <a:bodyPr>
            <a:normAutofit/>
          </a:bodyPr>
          <a:lstStyle/>
          <a:p>
            <a:r>
              <a:rPr lang="nl-NL" sz="4000" dirty="0" smtClean="0"/>
              <a:t>3.4 Kleuren en aftekeningen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73871"/>
            <a:ext cx="6237514" cy="46656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 smtClean="0"/>
              <a:t>Points</a:t>
            </a:r>
          </a:p>
          <a:p>
            <a:r>
              <a:rPr lang="nl-NL" dirty="0" smtClean="0"/>
              <a:t>Himalayapatroon: vachtpatroon waarbij de vachtkleur wordt teruggedrongen tot een deel van de vacht, namelijk de lichaamsuiteinden; ook wel Siamezenaftekening genoemd.</a:t>
            </a:r>
          </a:p>
          <a:p>
            <a:r>
              <a:rPr lang="nl-NL" dirty="0" smtClean="0"/>
              <a:t>De lichaamsdelen die wel kleur hebben, noem je points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Katten met </a:t>
            </a:r>
            <a:r>
              <a:rPr lang="nl-NL" dirty="0" err="1" smtClean="0"/>
              <a:t>himalayapatroon</a:t>
            </a:r>
            <a:r>
              <a:rPr lang="nl-NL" dirty="0" smtClean="0"/>
              <a:t> hebben altijd blauwe ogen. </a:t>
            </a:r>
            <a:r>
              <a:rPr lang="nl-NL" dirty="0" err="1" smtClean="0"/>
              <a:t>Kittens</a:t>
            </a:r>
            <a:r>
              <a:rPr lang="nl-NL" dirty="0" smtClean="0"/>
              <a:t> worden eenkleurig geboren. 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Exterieurkenmerken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6271" y="2183387"/>
            <a:ext cx="3791857" cy="304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9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814" y="365125"/>
            <a:ext cx="10515600" cy="941161"/>
          </a:xfrm>
        </p:spPr>
        <p:txBody>
          <a:bodyPr>
            <a:normAutofit/>
          </a:bodyPr>
          <a:lstStyle/>
          <a:p>
            <a:r>
              <a:rPr lang="nl-NL" sz="4000" dirty="0" smtClean="0"/>
              <a:t>3.4 Kleuren en aftekeningen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06286"/>
            <a:ext cx="5715000" cy="4351338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Kleurencombinaties</a:t>
            </a:r>
          </a:p>
          <a:p>
            <a:pPr marL="0" indent="0">
              <a:buNone/>
            </a:pPr>
            <a:endParaRPr lang="nl-NL" b="1" dirty="0" smtClean="0"/>
          </a:p>
          <a:p>
            <a:r>
              <a:rPr lang="nl-NL" dirty="0" smtClean="0"/>
              <a:t>Dieren die een deel van de kleur van de vader hebben geërfd en een deel van de kleur van de moeder. </a:t>
            </a:r>
          </a:p>
          <a:p>
            <a:r>
              <a:rPr lang="nl-NL" dirty="0" smtClean="0"/>
              <a:t>Bekend voorbeeld is de schildpad of </a:t>
            </a:r>
            <a:r>
              <a:rPr lang="nl-NL" dirty="0" err="1" smtClean="0"/>
              <a:t>tortie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Exterieurkenmerken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2171" y="2046514"/>
            <a:ext cx="4593772" cy="346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3.5 Geslachtsbepaling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Geslachtskenmerken</a:t>
            </a:r>
          </a:p>
          <a:p>
            <a:pPr marL="0" indent="0">
              <a:buNone/>
            </a:pPr>
            <a:endParaRPr lang="nl-NL" b="1" dirty="0" smtClean="0"/>
          </a:p>
          <a:p>
            <a:r>
              <a:rPr lang="nl-NL" dirty="0" smtClean="0"/>
              <a:t>Kenmerken die al bij de geboorte aanwezig zijn, noem je primaire geslachtskenmerken</a:t>
            </a:r>
          </a:p>
          <a:p>
            <a:r>
              <a:rPr lang="nl-NL" dirty="0" smtClean="0"/>
              <a:t>Lichamelijke kenmerken die zich pas ontwikkelen als een dier volwassen wordt, noem je secundaire geslachtskenmerken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Exterieurkenmerken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292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>
            <a:normAutofit/>
          </a:bodyPr>
          <a:lstStyle/>
          <a:p>
            <a:r>
              <a:rPr lang="nl-NL" sz="4000" dirty="0" smtClean="0"/>
              <a:t>3.5 Geslachtsbepaling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4870677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Opdracht:</a:t>
            </a:r>
          </a:p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r>
              <a:rPr lang="nl-NL" dirty="0" smtClean="0"/>
              <a:t>Zoek in tweetallen duidelijke afbeeldingen, waarop je het verschil tussen een mannelijk en vrouwelijk dier kan zien van de volgende dieren:</a:t>
            </a:r>
          </a:p>
          <a:p>
            <a:r>
              <a:rPr lang="nl-NL" dirty="0" smtClean="0"/>
              <a:t>Hond</a:t>
            </a:r>
          </a:p>
          <a:p>
            <a:r>
              <a:rPr lang="nl-NL" dirty="0" smtClean="0"/>
              <a:t>Kat</a:t>
            </a:r>
          </a:p>
          <a:p>
            <a:r>
              <a:rPr lang="nl-NL" dirty="0" smtClean="0"/>
              <a:t>Fret</a:t>
            </a:r>
          </a:p>
          <a:p>
            <a:r>
              <a:rPr lang="nl-NL" dirty="0" smtClean="0"/>
              <a:t>Konijn</a:t>
            </a:r>
          </a:p>
          <a:p>
            <a:r>
              <a:rPr lang="nl-NL" dirty="0" smtClean="0"/>
              <a:t>Kleine knaagdieren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Exterieurkenmerken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726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3.5 Geslachtsbepaling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70202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Hond: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Exterieurkenmerken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050" y="1690688"/>
            <a:ext cx="7893780" cy="435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3.5 Geslachtsbepaling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70857" y="1690688"/>
            <a:ext cx="3603171" cy="4351338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Kat:</a:t>
            </a:r>
          </a:p>
          <a:p>
            <a:pPr marL="0" indent="0">
              <a:buNone/>
            </a:pPr>
            <a:endParaRPr lang="nl-NL" b="1" dirty="0" smtClean="0"/>
          </a:p>
          <a:p>
            <a:r>
              <a:rPr lang="nl-NL" dirty="0" smtClean="0"/>
              <a:t>Links een poes</a:t>
            </a:r>
          </a:p>
          <a:p>
            <a:r>
              <a:rPr lang="nl-NL" dirty="0" smtClean="0"/>
              <a:t>Rechts een kater 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Exterieurkenmerken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629" y="1690688"/>
            <a:ext cx="4368798" cy="436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9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3. Exterieurkenmerken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Anatomie</a:t>
            </a:r>
          </a:p>
          <a:p>
            <a:r>
              <a:rPr lang="nl-NL" dirty="0" smtClean="0"/>
              <a:t>Van kop tot start</a:t>
            </a:r>
          </a:p>
          <a:p>
            <a:r>
              <a:rPr lang="nl-NL" dirty="0" smtClean="0"/>
              <a:t>Kleuren en aftekeningen</a:t>
            </a:r>
          </a:p>
          <a:p>
            <a:r>
              <a:rPr lang="nl-NL" dirty="0" smtClean="0"/>
              <a:t>Geslachtsbepaling</a:t>
            </a:r>
          </a:p>
          <a:p>
            <a:endParaRPr lang="en-US" dirty="0" smtClean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nl-NL" dirty="0" smtClean="0"/>
              <a:t>Exterieurkenmerken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386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</a:t>
            </a:r>
            <a:r>
              <a:rPr lang="en-US" b="1" dirty="0" smtClean="0"/>
              <a:t>.1 </a:t>
            </a:r>
            <a:r>
              <a:rPr lang="nl-NL" b="1" dirty="0" smtClean="0"/>
              <a:t>Oriëntatie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Exterieur = Buitenkant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De buitenkant vertelt al een heleboel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Wat voor soort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Wat voor ras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Mannetje of vrouwtje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Gezondheid 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Exterieurkenmerken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40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0572" y="365125"/>
            <a:ext cx="10773228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3.2 </a:t>
            </a:r>
            <a:r>
              <a:rPr lang="nl-NL" sz="4000" dirty="0" smtClean="0"/>
              <a:t>Anatomie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0571" y="1825625"/>
            <a:ext cx="555897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 smtClean="0"/>
              <a:t>Overeenkomsten en verschillen</a:t>
            </a:r>
          </a:p>
          <a:p>
            <a:pPr marL="0" indent="0">
              <a:buNone/>
            </a:pPr>
            <a:endParaRPr lang="nl-NL" b="1" dirty="0" smtClean="0"/>
          </a:p>
          <a:p>
            <a:r>
              <a:rPr lang="nl-NL" dirty="0" smtClean="0"/>
              <a:t>Bouw van alle zoogdieren is in grote lijnen hetzelfde</a:t>
            </a:r>
            <a:endParaRPr lang="nl-NL" dirty="0"/>
          </a:p>
          <a:p>
            <a:r>
              <a:rPr lang="nl-NL" dirty="0" smtClean="0"/>
              <a:t>Zelfs vogels, reptielen en amfibieën vertonen veel overeenkomsten met </a:t>
            </a:r>
            <a:r>
              <a:rPr lang="nl-NL" dirty="0" smtClean="0"/>
              <a:t>zoogdieren</a:t>
            </a:r>
          </a:p>
          <a:p>
            <a:r>
              <a:rPr lang="nl-NL" dirty="0" smtClean="0"/>
              <a:t>Wordt behandeld bij gedrag en gezondheid</a:t>
            </a:r>
            <a:endParaRPr lang="nl-NL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Exterieurkenmerken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3068" y="1653711"/>
            <a:ext cx="4960732" cy="361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7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6304"/>
          </a:xfrm>
        </p:spPr>
        <p:txBody>
          <a:bodyPr>
            <a:normAutofit/>
          </a:bodyPr>
          <a:lstStyle/>
          <a:p>
            <a:r>
              <a:rPr lang="nl-NL" sz="4000" dirty="0" smtClean="0"/>
              <a:t>3.3 Van kop tot staart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266961"/>
            <a:ext cx="10515600" cy="4580392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Neus </a:t>
            </a:r>
          </a:p>
          <a:p>
            <a:pPr marL="0" indent="0">
              <a:buNone/>
            </a:pPr>
            <a:endParaRPr lang="nl-NL" b="1" dirty="0" smtClean="0"/>
          </a:p>
          <a:p>
            <a:r>
              <a:rPr lang="nl-NL" dirty="0" smtClean="0"/>
              <a:t>Er zijn rassen met een kortere neus en rassen met een langere neus:</a:t>
            </a:r>
          </a:p>
          <a:p>
            <a:pPr marL="0" indent="0">
              <a:buNone/>
            </a:pPr>
            <a:endParaRPr lang="nl-NL" dirty="0" smtClean="0"/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err="1" smtClean="0"/>
              <a:t>Brachycephaal</a:t>
            </a:r>
            <a:r>
              <a:rPr lang="nl-NL" dirty="0" smtClean="0"/>
              <a:t>: dieren met een korte neus</a:t>
            </a:r>
          </a:p>
          <a:p>
            <a:pPr lvl="2" indent="-431800">
              <a:buFont typeface="Wingdings" panose="05000000000000000000" pitchFamily="2" charset="2"/>
              <a:buChar char="ü"/>
            </a:pPr>
            <a:r>
              <a:rPr lang="nl-NL" dirty="0" smtClean="0"/>
              <a:t>Vaker problemen met de ademhaling</a:t>
            </a:r>
          </a:p>
          <a:p>
            <a:pPr lvl="2" indent="-431800">
              <a:buFont typeface="Wingdings" panose="05000000000000000000" pitchFamily="2" charset="2"/>
              <a:buChar char="ü"/>
            </a:pPr>
            <a:r>
              <a:rPr lang="nl-NL" dirty="0" smtClean="0"/>
              <a:t>Minder ruimte voor zeefbeen, tong en gehemelte</a:t>
            </a:r>
          </a:p>
          <a:p>
            <a:pPr marL="711200" lvl="2" indent="0">
              <a:buNone/>
            </a:pPr>
            <a:endParaRPr lang="nl-NL" dirty="0" smtClean="0"/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err="1" smtClean="0"/>
              <a:t>Dolichocephaal</a:t>
            </a:r>
            <a:r>
              <a:rPr lang="nl-NL" dirty="0" smtClean="0"/>
              <a:t>: dieren met een lange neus</a:t>
            </a:r>
          </a:p>
          <a:p>
            <a:pPr lvl="1"/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Exterieurkenmerken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456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>
            <a:normAutofit/>
          </a:bodyPr>
          <a:lstStyle/>
          <a:p>
            <a:r>
              <a:rPr lang="nl-NL" sz="4000" dirty="0" smtClean="0"/>
              <a:t>3.3 Van kop tot staart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241293"/>
            <a:ext cx="10515600" cy="4711020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Ogen</a:t>
            </a:r>
          </a:p>
          <a:p>
            <a:pPr marL="0" indent="0">
              <a:buNone/>
            </a:pPr>
            <a:endParaRPr lang="nl-NL" b="1" dirty="0" smtClean="0"/>
          </a:p>
          <a:p>
            <a:r>
              <a:rPr lang="nl-NL" dirty="0" smtClean="0"/>
              <a:t>Verschillende vormen en kleuren komen voor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Speciale benamingen: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err="1" smtClean="0"/>
              <a:t>Odd</a:t>
            </a:r>
            <a:r>
              <a:rPr lang="nl-NL" dirty="0" smtClean="0"/>
              <a:t> </a:t>
            </a:r>
            <a:r>
              <a:rPr lang="nl-NL" dirty="0" err="1" smtClean="0"/>
              <a:t>eyed</a:t>
            </a:r>
            <a:r>
              <a:rPr lang="nl-NL" dirty="0"/>
              <a:t> </a:t>
            </a:r>
            <a:r>
              <a:rPr lang="nl-NL" dirty="0" smtClean="0"/>
              <a:t>= twee verschillende kleuren ogen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err="1" smtClean="0"/>
              <a:t>Maanoog</a:t>
            </a:r>
            <a:r>
              <a:rPr lang="nl-NL" dirty="0" smtClean="0"/>
              <a:t> (bij paarden) = oog </a:t>
            </a:r>
            <a:r>
              <a:rPr lang="nl-NL" dirty="0" err="1" smtClean="0"/>
              <a:t>waavan</a:t>
            </a:r>
            <a:r>
              <a:rPr lang="nl-NL" dirty="0" smtClean="0"/>
              <a:t> de voorzijde van de iris geen pigment heeft, waardoor de iris er blauw/wit uitziet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Albino’s hebben helemaal geen pigment. Niet in de vacht en niet in de ogen. Ogen zijn dan rood. </a:t>
            </a:r>
          </a:p>
          <a:p>
            <a:pPr lvl="1"/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Exterieurkenmerken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281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9681"/>
            <a:ext cx="10515600" cy="984704"/>
          </a:xfrm>
        </p:spPr>
        <p:txBody>
          <a:bodyPr>
            <a:normAutofit/>
          </a:bodyPr>
          <a:lstStyle/>
          <a:p>
            <a:r>
              <a:rPr lang="nl-NL" sz="4000" dirty="0" smtClean="0"/>
              <a:t>3.3 Van kop tot staart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253090"/>
            <a:ext cx="10515600" cy="4827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Oren</a:t>
            </a:r>
            <a:endParaRPr lang="nl-NL" b="1" dirty="0" smtClean="0"/>
          </a:p>
          <a:p>
            <a:r>
              <a:rPr lang="nl-NL" dirty="0" smtClean="0"/>
              <a:t>Oren kunnen rechtop staan of hangen. </a:t>
            </a:r>
          </a:p>
          <a:p>
            <a:r>
              <a:rPr lang="nl-NL" dirty="0" smtClean="0"/>
              <a:t>Veel dieren met rechtopstaande oren worden geboren met hangende oren, bijv. Duitse herder. </a:t>
            </a:r>
          </a:p>
          <a:p>
            <a:r>
              <a:rPr lang="nl-NL" dirty="0" smtClean="0"/>
              <a:t>Couperen van oren en staarten is sinds 2001 verboden.</a:t>
            </a:r>
          </a:p>
          <a:p>
            <a:r>
              <a:rPr lang="nl-NL" dirty="0" smtClean="0"/>
              <a:t>Er bestaan ook rassen met afwijkende </a:t>
            </a:r>
            <a:r>
              <a:rPr lang="nl-NL" dirty="0" err="1" smtClean="0"/>
              <a:t>oorstanden</a:t>
            </a:r>
            <a:r>
              <a:rPr lang="nl-NL" dirty="0" smtClean="0"/>
              <a:t>, zoals de </a:t>
            </a:r>
            <a:r>
              <a:rPr lang="nl-NL" dirty="0" err="1" smtClean="0"/>
              <a:t>Scottish</a:t>
            </a:r>
            <a:r>
              <a:rPr lang="nl-NL" dirty="0" smtClean="0"/>
              <a:t> </a:t>
            </a:r>
            <a:r>
              <a:rPr lang="nl-NL" dirty="0" err="1" smtClean="0"/>
              <a:t>fold</a:t>
            </a:r>
            <a:r>
              <a:rPr lang="nl-NL" dirty="0" smtClean="0"/>
              <a:t>. 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Oren krullen als gevolg van een kraakbeenafwijking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Er mogen nooit twee ouderdieren met gevouwen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orden </a:t>
            </a:r>
            <a:r>
              <a:rPr lang="nl-NL" dirty="0" smtClean="0"/>
              <a:t>gekruist worden </a:t>
            </a:r>
            <a:r>
              <a:rPr lang="nl-NL" dirty="0" err="1" smtClean="0"/>
              <a:t>ivm</a:t>
            </a:r>
            <a:r>
              <a:rPr lang="nl-NL" dirty="0" smtClean="0"/>
              <a:t> kraakbeenafwijkingen in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andere </a:t>
            </a:r>
            <a:r>
              <a:rPr lang="nl-NL" dirty="0" smtClean="0"/>
              <a:t>lichaamsdelen. </a:t>
            </a:r>
          </a:p>
          <a:p>
            <a:pPr lvl="1"/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Exterieurkenmerken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9060" y="4315834"/>
            <a:ext cx="2537637" cy="189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4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3.3 Van kop tot staart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69899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Schofthoogte</a:t>
            </a:r>
          </a:p>
          <a:p>
            <a:pPr marL="0" indent="0">
              <a:buNone/>
            </a:pPr>
            <a:endParaRPr lang="nl-NL" b="1" dirty="0" smtClean="0"/>
          </a:p>
          <a:p>
            <a:r>
              <a:rPr lang="nl-NL" dirty="0" smtClean="0"/>
              <a:t>De grootte van het dier wordt meestal aangegeven met schofthoogte in cm</a:t>
            </a:r>
          </a:p>
          <a:p>
            <a:pPr lvl="1"/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Exterieurkenmerken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6113" y="2281351"/>
            <a:ext cx="4724401" cy="343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3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>
            <a:normAutofit/>
          </a:bodyPr>
          <a:lstStyle/>
          <a:p>
            <a:r>
              <a:rPr lang="nl-NL" sz="4000" dirty="0" smtClean="0"/>
              <a:t>3.3 Van kop tot staart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314676"/>
            <a:ext cx="10112829" cy="48622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 smtClean="0"/>
              <a:t>Houding en lichaamsbouw</a:t>
            </a:r>
          </a:p>
          <a:p>
            <a:pPr marL="0" indent="0">
              <a:buNone/>
            </a:pPr>
            <a:endParaRPr lang="nl-NL" b="1" dirty="0" smtClean="0"/>
          </a:p>
          <a:p>
            <a:r>
              <a:rPr lang="nl-NL" dirty="0" smtClean="0"/>
              <a:t>Bij veel diersoorten zie je verschillen tussen de rassen in houding en lichaamsbouw</a:t>
            </a:r>
          </a:p>
          <a:p>
            <a:r>
              <a:rPr lang="nl-NL" dirty="0" smtClean="0"/>
              <a:t>Wanneer je recht voor de kop of achter de staart van een hond gaat staan, dan horen de poten in rechte lijn te staan. </a:t>
            </a:r>
            <a:endParaRPr lang="nl-NL" dirty="0"/>
          </a:p>
          <a:p>
            <a:r>
              <a:rPr lang="nl-NL" dirty="0" smtClean="0"/>
              <a:t>Anders een afwijkende stand: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Wijde stand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Nauwe stand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err="1" smtClean="0"/>
              <a:t>Koehakkig</a:t>
            </a:r>
            <a:r>
              <a:rPr lang="nl-NL" dirty="0" smtClean="0"/>
              <a:t>/ Friese stand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err="1" smtClean="0"/>
              <a:t>Valgusstand</a:t>
            </a:r>
            <a:endParaRPr lang="nl-NL" dirty="0" smtClean="0"/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Varusstand </a:t>
            </a:r>
          </a:p>
          <a:p>
            <a:pPr lvl="1"/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Exterieurkenmerken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287" y="2273051"/>
            <a:ext cx="10282975" cy="390391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273052"/>
            <a:ext cx="10650525" cy="390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8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sz="1600" dirty="0" smtClean="0">
            <a:solidFill>
              <a:srgbClr val="1F9BDE"/>
            </a:solidFill>
            <a:latin typeface="DIN Condense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Ontwikkelcentrum" id="{58AA8E0B-BC53-5947-8014-EFF79423B6D5}" vid="{65046F71-7F92-7648-9609-8E30722A779F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Ontwikkelcentrum</Template>
  <TotalTime>7</TotalTime>
  <Words>770</Words>
  <Application>Microsoft Office PowerPoint</Application>
  <PresentationFormat>Breedbeeld</PresentationFormat>
  <Paragraphs>179</Paragraphs>
  <Slides>19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19</vt:i4>
      </vt:variant>
    </vt:vector>
  </HeadingPairs>
  <TitlesOfParts>
    <vt:vector size="27" baseType="lpstr">
      <vt:lpstr>Arial</vt:lpstr>
      <vt:lpstr>Avenir Book</vt:lpstr>
      <vt:lpstr>Calibri</vt:lpstr>
      <vt:lpstr>Calibri Light</vt:lpstr>
      <vt:lpstr>DIN Condensed</vt:lpstr>
      <vt:lpstr>Wingdings</vt:lpstr>
      <vt:lpstr>Office-thema</vt:lpstr>
      <vt:lpstr>Aangepast ontwerp</vt:lpstr>
      <vt:lpstr>Module Kennen en herkennen van dieren</vt:lpstr>
      <vt:lpstr>3. Exterieurkenmerken</vt:lpstr>
      <vt:lpstr>3.1 Oriëntatie</vt:lpstr>
      <vt:lpstr>3.2 Anatomie</vt:lpstr>
      <vt:lpstr>3.3 Van kop tot staart</vt:lpstr>
      <vt:lpstr>3.3 Van kop tot staart</vt:lpstr>
      <vt:lpstr>3.3 Van kop tot staart</vt:lpstr>
      <vt:lpstr>3.3 Van kop tot staart</vt:lpstr>
      <vt:lpstr>3.3 Van kop tot staart</vt:lpstr>
      <vt:lpstr>3.3 Van kop tot staart</vt:lpstr>
      <vt:lpstr>3.4 Kleuren en aftekeningen</vt:lpstr>
      <vt:lpstr>3.4 Kleuren en aftekeningen</vt:lpstr>
      <vt:lpstr>3.4 Kleuren en aftekeningen</vt:lpstr>
      <vt:lpstr>3.4 Kleuren en aftekeningen</vt:lpstr>
      <vt:lpstr>3.4 Kleuren en aftekeningen</vt:lpstr>
      <vt:lpstr>3.5 Geslachtsbepaling</vt:lpstr>
      <vt:lpstr>3.5 Geslachtsbepaling</vt:lpstr>
      <vt:lpstr>3.5 Geslachtsbepaling</vt:lpstr>
      <vt:lpstr>3.5 Geslachtsbepaling</vt:lpstr>
    </vt:vector>
  </TitlesOfParts>
  <Company>Corporate Desktop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Marian Oskam</dc:creator>
  <cp:lastModifiedBy>Helanie Wikkerink - Aalders</cp:lastModifiedBy>
  <cp:revision>52</cp:revision>
  <dcterms:created xsi:type="dcterms:W3CDTF">2018-01-29T13:04:35Z</dcterms:created>
  <dcterms:modified xsi:type="dcterms:W3CDTF">2019-09-09T12:08:07Z</dcterms:modified>
</cp:coreProperties>
</file>